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9DBFF6F-FA58-4C75-9941-394230E82A0E}" type="datetimeFigureOut">
              <a:rPr lang="tr-TR" smtClean="0"/>
              <a:t>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C44D7A-2095-47EF-878C-199DF237269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9767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9DBFF6F-FA58-4C75-9941-394230E82A0E}" type="datetimeFigureOut">
              <a:rPr lang="tr-TR" smtClean="0"/>
              <a:t>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C44D7A-2095-47EF-878C-199DF2372696}" type="slidenum">
              <a:rPr lang="tr-TR" smtClean="0"/>
              <a:t>‹#›</a:t>
            </a:fld>
            <a:endParaRPr lang="tr-TR"/>
          </a:p>
        </p:txBody>
      </p:sp>
    </p:spTree>
    <p:extLst>
      <p:ext uri="{BB962C8B-B14F-4D97-AF65-F5344CB8AC3E}">
        <p14:creationId xmlns:p14="http://schemas.microsoft.com/office/powerpoint/2010/main" val="2894212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9DBFF6F-FA58-4C75-9941-394230E82A0E}" type="datetimeFigureOut">
              <a:rPr lang="tr-TR" smtClean="0"/>
              <a:t>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C44D7A-2095-47EF-878C-199DF2372696}" type="slidenum">
              <a:rPr lang="tr-TR" smtClean="0"/>
              <a:t>‹#›</a:t>
            </a:fld>
            <a:endParaRPr lang="tr-TR"/>
          </a:p>
        </p:txBody>
      </p:sp>
    </p:spTree>
    <p:extLst>
      <p:ext uri="{BB962C8B-B14F-4D97-AF65-F5344CB8AC3E}">
        <p14:creationId xmlns:p14="http://schemas.microsoft.com/office/powerpoint/2010/main" val="1386372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9DBFF6F-FA58-4C75-9941-394230E82A0E}" type="datetimeFigureOut">
              <a:rPr lang="tr-TR" smtClean="0"/>
              <a:t>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C44D7A-2095-47EF-878C-199DF2372696}" type="slidenum">
              <a:rPr lang="tr-TR" smtClean="0"/>
              <a:t>‹#›</a:t>
            </a:fld>
            <a:endParaRPr lang="tr-TR"/>
          </a:p>
        </p:txBody>
      </p:sp>
    </p:spTree>
    <p:extLst>
      <p:ext uri="{BB962C8B-B14F-4D97-AF65-F5344CB8AC3E}">
        <p14:creationId xmlns:p14="http://schemas.microsoft.com/office/powerpoint/2010/main" val="113206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9DBFF6F-FA58-4C75-9941-394230E82A0E}" type="datetimeFigureOut">
              <a:rPr lang="tr-TR" smtClean="0"/>
              <a:t>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C44D7A-2095-47EF-878C-199DF237269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8401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9DBFF6F-FA58-4C75-9941-394230E82A0E}" type="datetimeFigureOut">
              <a:rPr lang="tr-TR" smtClean="0"/>
              <a:t>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C44D7A-2095-47EF-878C-199DF2372696}" type="slidenum">
              <a:rPr lang="tr-TR" smtClean="0"/>
              <a:t>‹#›</a:t>
            </a:fld>
            <a:endParaRPr lang="tr-TR"/>
          </a:p>
        </p:txBody>
      </p:sp>
    </p:spTree>
    <p:extLst>
      <p:ext uri="{BB962C8B-B14F-4D97-AF65-F5344CB8AC3E}">
        <p14:creationId xmlns:p14="http://schemas.microsoft.com/office/powerpoint/2010/main" val="3358868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9DBFF6F-FA58-4C75-9941-394230E82A0E}" type="datetimeFigureOut">
              <a:rPr lang="tr-TR" smtClean="0"/>
              <a:t>1.11.2021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AC44D7A-2095-47EF-878C-199DF2372696}" type="slidenum">
              <a:rPr lang="tr-TR" smtClean="0"/>
              <a:t>‹#›</a:t>
            </a:fld>
            <a:endParaRPr lang="tr-TR"/>
          </a:p>
        </p:txBody>
      </p:sp>
    </p:spTree>
    <p:extLst>
      <p:ext uri="{BB962C8B-B14F-4D97-AF65-F5344CB8AC3E}">
        <p14:creationId xmlns:p14="http://schemas.microsoft.com/office/powerpoint/2010/main" val="2081447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39DBFF6F-FA58-4C75-9941-394230E82A0E}" type="datetimeFigureOut">
              <a:rPr lang="tr-TR" smtClean="0"/>
              <a:t>1.11.2021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AC44D7A-2095-47EF-878C-199DF2372696}" type="slidenum">
              <a:rPr lang="tr-TR" smtClean="0"/>
              <a:t>‹#›</a:t>
            </a:fld>
            <a:endParaRPr lang="tr-TR"/>
          </a:p>
        </p:txBody>
      </p:sp>
    </p:spTree>
    <p:extLst>
      <p:ext uri="{BB962C8B-B14F-4D97-AF65-F5344CB8AC3E}">
        <p14:creationId xmlns:p14="http://schemas.microsoft.com/office/powerpoint/2010/main" val="2328474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9DBFF6F-FA58-4C75-9941-394230E82A0E}" type="datetimeFigureOut">
              <a:rPr lang="tr-TR" smtClean="0"/>
              <a:t>1.11.2021</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AC44D7A-2095-47EF-878C-199DF2372696}" type="slidenum">
              <a:rPr lang="tr-TR" smtClean="0"/>
              <a:t>‹#›</a:t>
            </a:fld>
            <a:endParaRPr lang="tr-TR"/>
          </a:p>
        </p:txBody>
      </p:sp>
    </p:spTree>
    <p:extLst>
      <p:ext uri="{BB962C8B-B14F-4D97-AF65-F5344CB8AC3E}">
        <p14:creationId xmlns:p14="http://schemas.microsoft.com/office/powerpoint/2010/main" val="2188751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9DBFF6F-FA58-4C75-9941-394230E82A0E}" type="datetimeFigureOut">
              <a:rPr lang="tr-TR" smtClean="0"/>
              <a:t>1.11.2021</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AC44D7A-2095-47EF-878C-199DF2372696}" type="slidenum">
              <a:rPr lang="tr-TR" smtClean="0"/>
              <a:t>‹#›</a:t>
            </a:fld>
            <a:endParaRPr lang="tr-TR"/>
          </a:p>
        </p:txBody>
      </p:sp>
    </p:spTree>
    <p:extLst>
      <p:ext uri="{BB962C8B-B14F-4D97-AF65-F5344CB8AC3E}">
        <p14:creationId xmlns:p14="http://schemas.microsoft.com/office/powerpoint/2010/main" val="3032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9DBFF6F-FA58-4C75-9941-394230E82A0E}" type="datetimeFigureOut">
              <a:rPr lang="tr-TR" smtClean="0"/>
              <a:t>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C44D7A-2095-47EF-878C-199DF2372696}" type="slidenum">
              <a:rPr lang="tr-TR" smtClean="0"/>
              <a:t>‹#›</a:t>
            </a:fld>
            <a:endParaRPr lang="tr-TR"/>
          </a:p>
        </p:txBody>
      </p:sp>
    </p:spTree>
    <p:extLst>
      <p:ext uri="{BB962C8B-B14F-4D97-AF65-F5344CB8AC3E}">
        <p14:creationId xmlns:p14="http://schemas.microsoft.com/office/powerpoint/2010/main" val="3072976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9DBFF6F-FA58-4C75-9941-394230E82A0E}" type="datetimeFigureOut">
              <a:rPr lang="tr-TR" smtClean="0"/>
              <a:t>1.11.2021</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AC44D7A-2095-47EF-878C-199DF2372696}"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60825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EĞİTSEL REHBERLİK</a:t>
            </a: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038592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Okul Öncesinde Eğitsel Rehberlik</a:t>
            </a:r>
          </a:p>
        </p:txBody>
      </p:sp>
      <p:sp>
        <p:nvSpPr>
          <p:cNvPr id="3" name="İçerik Yer Tutucusu 2"/>
          <p:cNvSpPr>
            <a:spLocks noGrp="1"/>
          </p:cNvSpPr>
          <p:nvPr>
            <p:ph idx="1"/>
          </p:nvPr>
        </p:nvSpPr>
        <p:spPr/>
        <p:txBody>
          <a:bodyPr/>
          <a:lstStyle/>
          <a:p>
            <a:pPr marL="457200" indent="-457200">
              <a:buFont typeface="+mj-lt"/>
              <a:buAutoNum type="arabicPeriod"/>
            </a:pPr>
            <a:r>
              <a:rPr lang="tr-TR" dirty="0"/>
              <a:t>Bu dönemde en önemli ve öncelikli eğitsel rehberlik hizmeti çocuğun okula uyum sağlamasıdır.</a:t>
            </a:r>
          </a:p>
          <a:p>
            <a:pPr marL="457200" indent="-457200">
              <a:buFont typeface="+mj-lt"/>
              <a:buAutoNum type="arabicPeriod"/>
            </a:pPr>
            <a:r>
              <a:rPr lang="tr-TR" dirty="0"/>
              <a:t> Okul ortamına alıştırma, ihtiyaçlarını karşılamayı öğrenme, okulu, öğretmenini ve arkadaşlarını sevme, okuma yazma gibi temel öğrenme becerilerine ilgi duyma gibi özel yeteneklere yönelik etkinliklerden hoşlanma, okul kurallarını benimseme, konuşma ve ifade becerisini geliştirme gibi amaçlara yönelik etkinlikler eğitsel rehberlik kapsamına girer.</a:t>
            </a:r>
          </a:p>
        </p:txBody>
      </p:sp>
    </p:spTree>
    <p:extLst>
      <p:ext uri="{BB962C8B-B14F-4D97-AF65-F5344CB8AC3E}">
        <p14:creationId xmlns:p14="http://schemas.microsoft.com/office/powerpoint/2010/main" val="2830063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İlköğretim 1. Dönemde Eğitsel Rehberlik</a:t>
            </a:r>
          </a:p>
        </p:txBody>
      </p:sp>
      <p:sp>
        <p:nvSpPr>
          <p:cNvPr id="3" name="İçerik Yer Tutucusu 2"/>
          <p:cNvSpPr>
            <a:spLocks noGrp="1"/>
          </p:cNvSpPr>
          <p:nvPr>
            <p:ph idx="1"/>
          </p:nvPr>
        </p:nvSpPr>
        <p:spPr/>
        <p:txBody>
          <a:bodyPr/>
          <a:lstStyle/>
          <a:p>
            <a:pPr marL="457200" indent="-457200">
              <a:buFont typeface="+mj-lt"/>
              <a:buAutoNum type="arabicPeriod"/>
            </a:pPr>
            <a:r>
              <a:rPr lang="tr-TR" dirty="0"/>
              <a:t>oryantasyon, </a:t>
            </a:r>
          </a:p>
          <a:p>
            <a:pPr marL="457200" indent="-457200">
              <a:buFont typeface="+mj-lt"/>
              <a:buAutoNum type="arabicPeriod"/>
            </a:pPr>
            <a:r>
              <a:rPr lang="tr-TR" dirty="0"/>
              <a:t>okul ve sınıf kurallarını öğretme, </a:t>
            </a:r>
          </a:p>
          <a:p>
            <a:pPr marL="457200" indent="-457200">
              <a:buFont typeface="+mj-lt"/>
              <a:buAutoNum type="arabicPeriod"/>
            </a:pPr>
            <a:r>
              <a:rPr lang="tr-TR" dirty="0"/>
              <a:t>etkin çalışma yöntemlerini öğretme, </a:t>
            </a:r>
          </a:p>
          <a:p>
            <a:pPr marL="457200" indent="-457200">
              <a:buFont typeface="+mj-lt"/>
              <a:buAutoNum type="arabicPeriod"/>
            </a:pPr>
            <a:r>
              <a:rPr lang="tr-TR" dirty="0"/>
              <a:t>zamanı planlama ve etkin kullanma becerilerini kazandırma.</a:t>
            </a:r>
          </a:p>
        </p:txBody>
      </p:sp>
    </p:spTree>
    <p:extLst>
      <p:ext uri="{BB962C8B-B14F-4D97-AF65-F5344CB8AC3E}">
        <p14:creationId xmlns:p14="http://schemas.microsoft.com/office/powerpoint/2010/main" val="4100091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Oryantasyon programında şu ilkeler benimsenmelidir.</a:t>
            </a:r>
          </a:p>
        </p:txBody>
      </p:sp>
      <p:sp>
        <p:nvSpPr>
          <p:cNvPr id="3" name="İçerik Yer Tutucusu 2"/>
          <p:cNvSpPr>
            <a:spLocks noGrp="1"/>
          </p:cNvSpPr>
          <p:nvPr>
            <p:ph idx="1"/>
          </p:nvPr>
        </p:nvSpPr>
        <p:spPr/>
        <p:txBody>
          <a:bodyPr>
            <a:normAutofit fontScale="92500" lnSpcReduction="20000"/>
          </a:bodyPr>
          <a:lstStyle/>
          <a:p>
            <a:r>
              <a:rPr lang="tr-TR" dirty="0"/>
              <a:t>-	Bütün yeni öğrencilere ulaşılmalıdır.</a:t>
            </a:r>
          </a:p>
          <a:p>
            <a:r>
              <a:rPr lang="tr-TR" dirty="0"/>
              <a:t>-	Bu program okulun sürekli bir faaliyeti olmalıdır. Her öğretim yılının başında uygulanmasının yanı sıra, eğitsel kol faaliyetlerine katılmaları, etkin çalışma yöntemlerini öğrenmeleri, çevredeki tiyatro, opera gibi yerlerdeki gösteri ve faaliyetlere katılarak bu gibi yerleri öğrenmeleri gibi etkinliklerle öğretim yılı içinde devam etmelidir. </a:t>
            </a:r>
          </a:p>
          <a:p>
            <a:r>
              <a:rPr lang="tr-TR" dirty="0"/>
              <a:t>-	Oryantasyon programı bütün faaliyetleri ayrıntılarıyla hazırlanmış bir program olmalıdır. </a:t>
            </a:r>
          </a:p>
          <a:p>
            <a:r>
              <a:rPr lang="tr-TR" dirty="0"/>
              <a:t>-	Tanıma, uyum sağlama ve öğrenme ile ilgili öğrencilerin gelişim dönemi gereği, daha çok ortak ihtiyaç ve problemlere yönelik hazırlanmalıdır.</a:t>
            </a:r>
          </a:p>
          <a:p>
            <a:r>
              <a:rPr lang="tr-TR" dirty="0"/>
              <a:t>-	Oryantasyon programında okuldaki tüm görevliler iş birliği içinde olmalıdır. </a:t>
            </a:r>
          </a:p>
          <a:p>
            <a:r>
              <a:rPr lang="tr-TR" dirty="0"/>
              <a:t>-	Oryantasyon programı sonunda değerlendirme yapılmalıdır. Programın hedeflere ulaşma derecesi, aksaklıklar ve eksik yönler ortaya konmalıdır.</a:t>
            </a:r>
          </a:p>
          <a:p>
            <a:r>
              <a:rPr lang="tr-TR" dirty="0"/>
              <a:t>-	Program içinde özel </a:t>
            </a:r>
            <a:r>
              <a:rPr lang="tr-TR" dirty="0" err="1"/>
              <a:t>gereksinimli</a:t>
            </a:r>
            <a:r>
              <a:rPr lang="tr-TR" dirty="0"/>
              <a:t> öğrencilere yönelik gerekli düzenlemeler yapılmış olmalıdır. Programdan bu öğrencilerinde en iyi şekilde yararlanmaları ve okula uyum için gerekli  önemler alınmalıdır.</a:t>
            </a:r>
          </a:p>
          <a:p>
            <a:endParaRPr lang="tr-TR" dirty="0"/>
          </a:p>
        </p:txBody>
      </p:sp>
    </p:spTree>
    <p:extLst>
      <p:ext uri="{BB962C8B-B14F-4D97-AF65-F5344CB8AC3E}">
        <p14:creationId xmlns:p14="http://schemas.microsoft.com/office/powerpoint/2010/main" val="4245304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Oryantasyon programı kapsamında;</a:t>
            </a:r>
          </a:p>
        </p:txBody>
      </p:sp>
      <p:pic>
        <p:nvPicPr>
          <p:cNvPr id="4" name="İçerik Yer Tutucusu 3"/>
          <p:cNvPicPr>
            <a:picLocks noGrp="1" noChangeAspect="1"/>
          </p:cNvPicPr>
          <p:nvPr>
            <p:ph idx="1"/>
          </p:nvPr>
        </p:nvPicPr>
        <p:blipFill>
          <a:blip r:embed="rId2"/>
          <a:stretch>
            <a:fillRect/>
          </a:stretch>
        </p:blipFill>
        <p:spPr>
          <a:xfrm>
            <a:off x="1378740" y="1890944"/>
            <a:ext cx="8351186" cy="3710866"/>
          </a:xfrm>
          <a:prstGeom prst="rect">
            <a:avLst/>
          </a:prstGeom>
        </p:spPr>
      </p:pic>
    </p:spTree>
    <p:extLst>
      <p:ext uri="{BB962C8B-B14F-4D97-AF65-F5344CB8AC3E}">
        <p14:creationId xmlns:p14="http://schemas.microsoft.com/office/powerpoint/2010/main" val="192877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Okul ve Sınıf Kurallarını Öğretme </a:t>
            </a:r>
          </a:p>
        </p:txBody>
      </p:sp>
      <p:sp>
        <p:nvSpPr>
          <p:cNvPr id="3" name="İçerik Yer Tutucusu 2"/>
          <p:cNvSpPr>
            <a:spLocks noGrp="1"/>
          </p:cNvSpPr>
          <p:nvPr>
            <p:ph idx="1"/>
          </p:nvPr>
        </p:nvSpPr>
        <p:spPr/>
        <p:txBody>
          <a:bodyPr/>
          <a:lstStyle/>
          <a:p>
            <a:r>
              <a:rPr lang="tr-TR" dirty="0"/>
              <a:t>-	Öğrenciler, kendileri de katıldığı için kurallara uymaya güdüleneceklerdir.</a:t>
            </a:r>
          </a:p>
          <a:p>
            <a:r>
              <a:rPr lang="tr-TR" dirty="0"/>
              <a:t>-	Yaratıcı düşünce özendirilecektir.</a:t>
            </a:r>
          </a:p>
          <a:p>
            <a:r>
              <a:rPr lang="tr-TR" dirty="0"/>
              <a:t>-	Öğrenciler, öğretmenlerinde gereksinimleri olduğunu öğreneceklerdir.</a:t>
            </a:r>
          </a:p>
          <a:p>
            <a:r>
              <a:rPr lang="tr-TR" dirty="0"/>
              <a:t>-	Bu kurallar çocukların gereksinimleri göz önüne alınmadan konan kurallardan daha geçerli olacaktır.</a:t>
            </a:r>
          </a:p>
          <a:p>
            <a:r>
              <a:rPr lang="tr-TR" dirty="0"/>
              <a:t>-	Önceden saptanmış kurallar pek çok olumsuz davranış ve çatışmayı önleyecektir. </a:t>
            </a:r>
          </a:p>
          <a:p>
            <a:r>
              <a:rPr lang="tr-TR" dirty="0"/>
              <a:t>-	Öğrenciler kural koymanın ne denli zor olduğunu, kendilerine böyle bir hakkın tanınmasıyla alacakları sonuçların da ne denli ödüllendirici olduğunu görecekler.</a:t>
            </a:r>
          </a:p>
          <a:p>
            <a:endParaRPr lang="tr-TR" dirty="0"/>
          </a:p>
        </p:txBody>
      </p:sp>
    </p:spTree>
    <p:extLst>
      <p:ext uri="{BB962C8B-B14F-4D97-AF65-F5344CB8AC3E}">
        <p14:creationId xmlns:p14="http://schemas.microsoft.com/office/powerpoint/2010/main" val="1669304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Etkin Çalışma Yöntemleri</a:t>
            </a:r>
          </a:p>
        </p:txBody>
      </p:sp>
      <p:sp>
        <p:nvSpPr>
          <p:cNvPr id="3" name="İçerik Yer Tutucusu 2"/>
          <p:cNvSpPr>
            <a:spLocks noGrp="1"/>
          </p:cNvSpPr>
          <p:nvPr>
            <p:ph idx="1"/>
          </p:nvPr>
        </p:nvSpPr>
        <p:spPr/>
        <p:txBody>
          <a:bodyPr/>
          <a:lstStyle/>
          <a:p>
            <a:pPr>
              <a:buFont typeface="Wingdings" panose="05000000000000000000" pitchFamily="2" charset="2"/>
              <a:buChar char="§"/>
            </a:pPr>
            <a:r>
              <a:rPr lang="tr-TR" dirty="0"/>
              <a:t>zamanın iyi planlanması, </a:t>
            </a:r>
          </a:p>
          <a:p>
            <a:pPr>
              <a:buFont typeface="Wingdings" panose="05000000000000000000" pitchFamily="2" charset="2"/>
              <a:buChar char="§"/>
            </a:pPr>
            <a:r>
              <a:rPr lang="tr-TR" dirty="0"/>
              <a:t>çalışma ortamının düzenlenmesi, </a:t>
            </a:r>
          </a:p>
          <a:p>
            <a:pPr>
              <a:buFont typeface="Wingdings" panose="05000000000000000000" pitchFamily="2" charset="2"/>
              <a:buChar char="§"/>
            </a:pPr>
            <a:r>
              <a:rPr lang="tr-TR" dirty="0"/>
              <a:t>çalışma sürelerinin ve aralıklarının planlanması, </a:t>
            </a:r>
          </a:p>
          <a:p>
            <a:pPr>
              <a:buFont typeface="Wingdings" panose="05000000000000000000" pitchFamily="2" charset="2"/>
              <a:buChar char="§"/>
            </a:pPr>
            <a:r>
              <a:rPr lang="tr-TR" dirty="0"/>
              <a:t>not tutma, </a:t>
            </a:r>
          </a:p>
          <a:p>
            <a:pPr>
              <a:buFont typeface="Wingdings" panose="05000000000000000000" pitchFamily="2" charset="2"/>
              <a:buChar char="§"/>
            </a:pPr>
            <a:r>
              <a:rPr lang="tr-TR" dirty="0"/>
              <a:t>aktif dinleme, </a:t>
            </a:r>
          </a:p>
          <a:p>
            <a:pPr>
              <a:buFont typeface="Wingdings" panose="05000000000000000000" pitchFamily="2" charset="2"/>
              <a:buChar char="§"/>
            </a:pPr>
            <a:r>
              <a:rPr lang="tr-TR" dirty="0"/>
              <a:t>hızlı ve etkili okuma, </a:t>
            </a:r>
          </a:p>
          <a:p>
            <a:pPr>
              <a:buFont typeface="Wingdings" panose="05000000000000000000" pitchFamily="2" charset="2"/>
              <a:buChar char="§"/>
            </a:pPr>
            <a:r>
              <a:rPr lang="tr-TR" dirty="0"/>
              <a:t>özet çıkarma</a:t>
            </a:r>
          </a:p>
        </p:txBody>
      </p:sp>
    </p:spTree>
    <p:extLst>
      <p:ext uri="{BB962C8B-B14F-4D97-AF65-F5344CB8AC3E}">
        <p14:creationId xmlns:p14="http://schemas.microsoft.com/office/powerpoint/2010/main" val="3157107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İlköğretim 2. Kademe Eğitsel Rehberlik</a:t>
            </a:r>
          </a:p>
        </p:txBody>
      </p:sp>
      <p:sp>
        <p:nvSpPr>
          <p:cNvPr id="3" name="İçerik Yer Tutucusu 2"/>
          <p:cNvSpPr>
            <a:spLocks noGrp="1"/>
          </p:cNvSpPr>
          <p:nvPr>
            <p:ph idx="1"/>
          </p:nvPr>
        </p:nvSpPr>
        <p:spPr/>
        <p:txBody>
          <a:bodyPr/>
          <a:lstStyle/>
          <a:p>
            <a:r>
              <a:rPr lang="tr-TR" dirty="0"/>
              <a:t>Temel eğitimin son yıllarında “yöneltme” hizmetine yönelik olarak öğrencinin bilgi edinmesi, karar verme, plan yapma, üst eğitim kurumları hakkında bilgi edinmesi daha kritik bir önem taşır. </a:t>
            </a:r>
          </a:p>
          <a:p>
            <a:r>
              <a:rPr lang="tr-TR" dirty="0"/>
              <a:t>Kişisel nitelikleri ve çalışma arasındaki ilişkileri anlama,</a:t>
            </a:r>
          </a:p>
          <a:p>
            <a:r>
              <a:rPr lang="tr-TR" dirty="0"/>
              <a:t>Okul başarısını etkileyen faktörleri anlama</a:t>
            </a:r>
          </a:p>
          <a:p>
            <a:r>
              <a:rPr lang="tr-TR" dirty="0"/>
              <a:t>Karar verme, amaç belirleme ve yürütme</a:t>
            </a:r>
          </a:p>
          <a:p>
            <a:r>
              <a:rPr lang="tr-TR" dirty="0"/>
              <a:t>Okul ve toplum arasındaki etkileşimi kavrama</a:t>
            </a:r>
          </a:p>
          <a:p>
            <a:endParaRPr lang="tr-TR" dirty="0"/>
          </a:p>
        </p:txBody>
      </p:sp>
    </p:spTree>
    <p:extLst>
      <p:ext uri="{BB962C8B-B14F-4D97-AF65-F5344CB8AC3E}">
        <p14:creationId xmlns:p14="http://schemas.microsoft.com/office/powerpoint/2010/main" val="4074030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Üst eğitim kurumlarını tanıtma</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dirty="0"/>
              <a:t>Üst eğitime devam etmeyerek “niteliksiz elemen” olarak çalışma yaşamına katılma</a:t>
            </a:r>
          </a:p>
          <a:p>
            <a:pPr>
              <a:buFont typeface="Arial" panose="020B0604020202020204" pitchFamily="34" charset="0"/>
              <a:buChar char="•"/>
            </a:pPr>
            <a:r>
              <a:rPr lang="tr-TR" dirty="0"/>
              <a:t>Mesleki ve teknik ortaöğretim kurumları, çıraklık eğitimi veren ortaöğretim kurumlarına devam ederek “kalfa, usta, teknisyenlik” gibi </a:t>
            </a:r>
            <a:r>
              <a:rPr lang="tr-TR" dirty="0" err="1"/>
              <a:t>ünvanlarla</a:t>
            </a:r>
            <a:r>
              <a:rPr lang="tr-TR" dirty="0"/>
              <a:t> nitelikli eleman olarak çalışma yaşamına katılma</a:t>
            </a:r>
          </a:p>
          <a:p>
            <a:pPr>
              <a:buFont typeface="Arial" panose="020B0604020202020204" pitchFamily="34" charset="0"/>
              <a:buChar char="•"/>
            </a:pPr>
            <a:r>
              <a:rPr lang="tr-TR" dirty="0"/>
              <a:t>Mesleki ve teknik alanda iş yaşamına ve yüksek eğitime hazırlayan orta öğretim programlarına yönelme</a:t>
            </a:r>
          </a:p>
          <a:p>
            <a:pPr>
              <a:buFont typeface="Arial" panose="020B0604020202020204" pitchFamily="34" charset="0"/>
              <a:buChar char="•"/>
            </a:pPr>
            <a:r>
              <a:rPr lang="tr-TR" dirty="0"/>
              <a:t>Genel ve akademik alanda üst eğitime hazırlayan programlara yönelme</a:t>
            </a:r>
          </a:p>
          <a:p>
            <a:endParaRPr lang="tr-TR" dirty="0"/>
          </a:p>
        </p:txBody>
      </p:sp>
    </p:spTree>
    <p:extLst>
      <p:ext uri="{BB962C8B-B14F-4D97-AF65-F5344CB8AC3E}">
        <p14:creationId xmlns:p14="http://schemas.microsoft.com/office/powerpoint/2010/main" val="2473172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Bir eğitim kurumunu tanıtmak için;</a:t>
            </a:r>
          </a:p>
        </p:txBody>
      </p:sp>
      <p:sp>
        <p:nvSpPr>
          <p:cNvPr id="3" name="İçerik Yer Tutucusu 2"/>
          <p:cNvSpPr>
            <a:spLocks noGrp="1"/>
          </p:cNvSpPr>
          <p:nvPr>
            <p:ph idx="1"/>
          </p:nvPr>
        </p:nvSpPr>
        <p:spPr/>
        <p:txBody>
          <a:bodyPr/>
          <a:lstStyle/>
          <a:p>
            <a:endParaRPr lang="tr-TR" dirty="0"/>
          </a:p>
          <a:p>
            <a:endParaRPr lang="tr-TR" dirty="0"/>
          </a:p>
          <a:p>
            <a:r>
              <a:rPr lang="tr-TR" dirty="0"/>
              <a:t>-	Eğitim kurumları için yazılı materyalleri toplama</a:t>
            </a:r>
          </a:p>
          <a:p>
            <a:r>
              <a:rPr lang="tr-TR" dirty="0"/>
              <a:t>-	Eğitsel günler düzenleme  ve ilgili konuşmacılar davet etme</a:t>
            </a:r>
          </a:p>
          <a:p>
            <a:r>
              <a:rPr lang="tr-TR" dirty="0"/>
              <a:t>-	Eğitim kurumlarını ziyaret</a:t>
            </a:r>
          </a:p>
          <a:p>
            <a:endParaRPr lang="tr-TR" dirty="0"/>
          </a:p>
        </p:txBody>
      </p:sp>
    </p:spTree>
    <p:extLst>
      <p:ext uri="{BB962C8B-B14F-4D97-AF65-F5344CB8AC3E}">
        <p14:creationId xmlns:p14="http://schemas.microsoft.com/office/powerpoint/2010/main" val="1164383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Ortaöğretimde Eğitsel Rehberlik Hizmetleri</a:t>
            </a:r>
          </a:p>
        </p:txBody>
      </p:sp>
      <p:sp>
        <p:nvSpPr>
          <p:cNvPr id="3" name="İçerik Yer Tutucusu 2"/>
          <p:cNvSpPr>
            <a:spLocks noGrp="1"/>
          </p:cNvSpPr>
          <p:nvPr>
            <p:ph idx="1"/>
          </p:nvPr>
        </p:nvSpPr>
        <p:spPr/>
        <p:txBody>
          <a:bodyPr/>
          <a:lstStyle/>
          <a:p>
            <a:r>
              <a:rPr lang="tr-TR" dirty="0"/>
              <a:t>-Sınıf içi davranışların değerlendirilmesi: Olumlu ve olumsuz sınıf içi davranışlar ve bunların başarıya etkisi. </a:t>
            </a:r>
          </a:p>
          <a:p>
            <a:r>
              <a:rPr lang="tr-TR" dirty="0"/>
              <a:t>-Çalışma becerilerinin Gözden Geçirilmesi: Kendi öğrenme stilinin farkında olma (hangi yöntemle daha iyi öğreniyor), çalışmaya ayırdıkları zamanları planlı kullanma, derste iyi not tutma, etkili okuma, düzenli çalışma, çalışmadan sonra kendilerini ödüllendirme</a:t>
            </a:r>
          </a:p>
          <a:p>
            <a:r>
              <a:rPr lang="tr-TR" dirty="0"/>
              <a:t>- Mezuniyet sonrası İş ve eğitim Seçeneklerinin değerlendirilmesi: </a:t>
            </a:r>
          </a:p>
          <a:p>
            <a:r>
              <a:rPr lang="tr-TR" dirty="0"/>
              <a:t>-Sınava Hazırlık</a:t>
            </a:r>
          </a:p>
          <a:p>
            <a:endParaRPr lang="tr-TR" dirty="0"/>
          </a:p>
        </p:txBody>
      </p:sp>
    </p:spTree>
    <p:extLst>
      <p:ext uri="{BB962C8B-B14F-4D97-AF65-F5344CB8AC3E}">
        <p14:creationId xmlns:p14="http://schemas.microsoft.com/office/powerpoint/2010/main" val="337547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Eğitsel Rehberlik Nedir?</a:t>
            </a:r>
          </a:p>
        </p:txBody>
      </p:sp>
      <p:sp>
        <p:nvSpPr>
          <p:cNvPr id="3" name="İçerik Yer Tutucusu 2"/>
          <p:cNvSpPr>
            <a:spLocks noGrp="1"/>
          </p:cNvSpPr>
          <p:nvPr>
            <p:ph idx="1"/>
          </p:nvPr>
        </p:nvSpPr>
        <p:spPr/>
        <p:txBody>
          <a:bodyPr/>
          <a:lstStyle/>
          <a:p>
            <a:pPr marL="0" indent="0">
              <a:buNone/>
            </a:pPr>
            <a:endParaRPr lang="tr-TR" dirty="0"/>
          </a:p>
          <a:p>
            <a:r>
              <a:rPr lang="tr-TR" dirty="0"/>
              <a:t>«Öğrenmeyi kolaylaştırma ve başarıyı arttırma» konusunda yardım alanında yapılan hizmetlere "eğitsel rehberlik" denir.</a:t>
            </a:r>
          </a:p>
          <a:p>
            <a:endParaRPr lang="tr-TR" dirty="0"/>
          </a:p>
          <a:p>
            <a:r>
              <a:rPr lang="tr-TR" dirty="0"/>
              <a:t>Çocuğun eğitsel gelişim alanında ona belli yeterlilikleri kazandırmak, öğrenmesini kolaylaştırmak, karşılaştığı güçlükleri gidermesine yardım etmek ve böylece uygun ve etkin bir öğrenme ortamı oluşturmaya yönelik hizmetlere "Eğitsel Rehberlik" denir.</a:t>
            </a:r>
          </a:p>
        </p:txBody>
      </p:sp>
    </p:spTree>
    <p:extLst>
      <p:ext uri="{BB962C8B-B14F-4D97-AF65-F5344CB8AC3E}">
        <p14:creationId xmlns:p14="http://schemas.microsoft.com/office/powerpoint/2010/main" val="3850142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559131"/>
          </a:xfrm>
        </p:spPr>
        <p:txBody>
          <a:bodyPr>
            <a:normAutofit fontScale="90000"/>
          </a:bodyPr>
          <a:lstStyle/>
          <a:p>
            <a:br>
              <a:rPr lang="tr-TR" dirty="0"/>
            </a:br>
            <a:br>
              <a:rPr lang="tr-TR" dirty="0"/>
            </a:br>
            <a:r>
              <a:rPr lang="tr-TR" dirty="0"/>
              <a:t>Eğitsel rehberliğin kapsamına,</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a:lnSpc>
                <a:spcPct val="100000"/>
              </a:lnSpc>
            </a:pPr>
            <a:r>
              <a:rPr lang="tr-TR" dirty="0"/>
              <a:t>- öğrenciye zamanı iyi kullanma, </a:t>
            </a:r>
          </a:p>
          <a:p>
            <a:pPr>
              <a:lnSpc>
                <a:spcPct val="100000"/>
              </a:lnSpc>
            </a:pPr>
            <a:r>
              <a:rPr lang="tr-TR" dirty="0"/>
              <a:t>- verimli ders çalışma yolları, </a:t>
            </a:r>
          </a:p>
          <a:p>
            <a:pPr>
              <a:lnSpc>
                <a:spcPct val="100000"/>
              </a:lnSpc>
            </a:pPr>
            <a:r>
              <a:rPr lang="tr-TR" dirty="0"/>
              <a:t>- plan yapma ve uygulama, </a:t>
            </a:r>
          </a:p>
          <a:p>
            <a:pPr>
              <a:lnSpc>
                <a:spcPct val="100000"/>
              </a:lnSpc>
            </a:pPr>
            <a:r>
              <a:rPr lang="tr-TR" dirty="0"/>
              <a:t>- öğrenmeye güdülenme, </a:t>
            </a:r>
          </a:p>
          <a:p>
            <a:pPr>
              <a:lnSpc>
                <a:spcPct val="100000"/>
              </a:lnSpc>
            </a:pPr>
            <a:r>
              <a:rPr lang="tr-TR" dirty="0"/>
              <a:t>- öğrendiklerini unutmadan bellekte saklama, sınavlara hazırlanma,</a:t>
            </a:r>
          </a:p>
          <a:p>
            <a:pPr>
              <a:lnSpc>
                <a:spcPct val="100000"/>
              </a:lnSpc>
            </a:pPr>
            <a:r>
              <a:rPr lang="tr-TR" dirty="0"/>
              <a:t>-  kaynaklardan yararlanma, </a:t>
            </a:r>
          </a:p>
          <a:p>
            <a:pPr>
              <a:lnSpc>
                <a:spcPct val="100000"/>
              </a:lnSpc>
            </a:pPr>
            <a:r>
              <a:rPr lang="tr-TR" dirty="0"/>
              <a:t>- yeteneklerini geliştirme, </a:t>
            </a:r>
          </a:p>
          <a:p>
            <a:pPr>
              <a:lnSpc>
                <a:spcPct val="100000"/>
              </a:lnSpc>
            </a:pPr>
            <a:r>
              <a:rPr lang="tr-TR" dirty="0"/>
              <a:t>- öğrenme engellerini aşma, </a:t>
            </a:r>
          </a:p>
          <a:p>
            <a:pPr>
              <a:lnSpc>
                <a:spcPct val="100000"/>
              </a:lnSpc>
            </a:pPr>
            <a:r>
              <a:rPr lang="tr-TR" dirty="0"/>
              <a:t>- eğitsel seçimler yapma vb. gibi pek çok konuda olumlu tutum ve alışkanlıklar geliştirmesine yardım hizmetleri girer. </a:t>
            </a:r>
          </a:p>
        </p:txBody>
      </p:sp>
    </p:spTree>
    <p:extLst>
      <p:ext uri="{BB962C8B-B14F-4D97-AF65-F5344CB8AC3E}">
        <p14:creationId xmlns:p14="http://schemas.microsoft.com/office/powerpoint/2010/main" val="687435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Eğitsel rehberliğin amacı</a:t>
            </a:r>
          </a:p>
        </p:txBody>
      </p:sp>
      <p:sp>
        <p:nvSpPr>
          <p:cNvPr id="3" name="İçerik Yer Tutucusu 2"/>
          <p:cNvSpPr>
            <a:spLocks noGrp="1"/>
          </p:cNvSpPr>
          <p:nvPr>
            <p:ph idx="1"/>
          </p:nvPr>
        </p:nvSpPr>
        <p:spPr/>
        <p:txBody>
          <a:bodyPr/>
          <a:lstStyle/>
          <a:p>
            <a:r>
              <a:rPr lang="tr-TR" dirty="0"/>
              <a:t>1. Öğrencinin okula ve okulun bulunduğu çevreye uyum sağlama,</a:t>
            </a:r>
          </a:p>
          <a:p>
            <a:r>
              <a:rPr lang="tr-TR" dirty="0"/>
              <a:t>2. Etkin ders çalışma becerilerini kazanma,</a:t>
            </a:r>
          </a:p>
          <a:p>
            <a:r>
              <a:rPr lang="tr-TR" dirty="0"/>
              <a:t>3. Eğitsel kararlar verme ve seçimler yapma,</a:t>
            </a:r>
          </a:p>
          <a:p>
            <a:r>
              <a:rPr lang="tr-TR" dirty="0"/>
              <a:t>4. Başarıyı engelleyen etmenleri azaltma ya da ortadan kaldırma,</a:t>
            </a:r>
          </a:p>
          <a:p>
            <a:r>
              <a:rPr lang="tr-TR" dirty="0"/>
              <a:t>5. Öğrencilerin ilgi, yetenek, eğilim ve özelliklerine uygun bir eğitsel ortam yaratma,</a:t>
            </a:r>
          </a:p>
          <a:p>
            <a:r>
              <a:rPr lang="tr-TR" dirty="0"/>
              <a:t>6. Okul yaşamı ile meslek yaşamı arasındaki ilişkiyi sağlama.</a:t>
            </a:r>
          </a:p>
          <a:p>
            <a:endParaRPr lang="tr-TR" dirty="0"/>
          </a:p>
        </p:txBody>
      </p:sp>
    </p:spTree>
    <p:extLst>
      <p:ext uri="{BB962C8B-B14F-4D97-AF65-F5344CB8AC3E}">
        <p14:creationId xmlns:p14="http://schemas.microsoft.com/office/powerpoint/2010/main" val="2487573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Eğitsel rehberlik hizmetleri düzenlenirken aşağıdaki ilkelerin dikkate alınması gerekir:</a:t>
            </a:r>
          </a:p>
        </p:txBody>
      </p:sp>
      <p:sp>
        <p:nvSpPr>
          <p:cNvPr id="3" name="İçerik Yer Tutucusu 2"/>
          <p:cNvSpPr>
            <a:spLocks noGrp="1"/>
          </p:cNvSpPr>
          <p:nvPr>
            <p:ph idx="1"/>
          </p:nvPr>
        </p:nvSpPr>
        <p:spPr/>
        <p:txBody>
          <a:bodyPr/>
          <a:lstStyle/>
          <a:p>
            <a:r>
              <a:rPr lang="tr-TR" dirty="0"/>
              <a:t>1. Eğitsel rehberlik hizmetleri daha çok bilgi vermeye dönüktür.</a:t>
            </a:r>
          </a:p>
          <a:p>
            <a:r>
              <a:rPr lang="tr-TR" dirty="0"/>
              <a:t>2. Bu hizmetler her öğrenim düzeyinde sunulur.</a:t>
            </a:r>
          </a:p>
          <a:p>
            <a:r>
              <a:rPr lang="tr-TR" dirty="0"/>
              <a:t>3. Eğitsel rehberlik hizmetleri genelde grup halinde yapılır, gruba dönüktür.</a:t>
            </a:r>
          </a:p>
          <a:p>
            <a:r>
              <a:rPr lang="tr-TR" dirty="0"/>
              <a:t>4. Bu çalışmalar, okul psikolojik danışmanı, sınıf rehber öğretmeni, idare, veli gibi öğrenciyle ilgili olan herkesin işbirliğine dayalı olarak düzenlenir.</a:t>
            </a:r>
          </a:p>
          <a:p>
            <a:r>
              <a:rPr lang="tr-TR" dirty="0"/>
              <a:t>5. Eğitsel rehberlik hizmetleri, kişisel ve özellikle de mesleki rehberlik hizmetleriyle ilişkilidir.</a:t>
            </a:r>
          </a:p>
          <a:p>
            <a:r>
              <a:rPr lang="tr-TR" dirty="0"/>
              <a:t>6. Eğitsel rehberlik çalışmaları, sınıf içi ya da sınıf dışı etkinliklere dayalı olarak sürdürülür.</a:t>
            </a:r>
          </a:p>
          <a:p>
            <a:endParaRPr lang="tr-TR" dirty="0"/>
          </a:p>
        </p:txBody>
      </p:sp>
    </p:spTree>
    <p:extLst>
      <p:ext uri="{BB962C8B-B14F-4D97-AF65-F5344CB8AC3E}">
        <p14:creationId xmlns:p14="http://schemas.microsoft.com/office/powerpoint/2010/main" val="2772184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Eğitsel Rehberlik Hizmetlerinin Kapsamı ve Niteliği</a:t>
            </a:r>
          </a:p>
        </p:txBody>
      </p:sp>
      <p:sp>
        <p:nvSpPr>
          <p:cNvPr id="3" name="İçerik Yer Tutucusu 2"/>
          <p:cNvSpPr>
            <a:spLocks noGrp="1"/>
          </p:cNvSpPr>
          <p:nvPr>
            <p:ph idx="1"/>
          </p:nvPr>
        </p:nvSpPr>
        <p:spPr/>
        <p:txBody>
          <a:bodyPr/>
          <a:lstStyle/>
          <a:p>
            <a:endParaRPr lang="tr-TR" dirty="0"/>
          </a:p>
          <a:p>
            <a:r>
              <a:rPr lang="tr-TR" dirty="0"/>
              <a:t>- Eğitsel rehberlik hizmetleri bir bakıma öğrencinin "öğrenmeyi </a:t>
            </a:r>
            <a:r>
              <a:rPr lang="tr-TR" dirty="0" err="1"/>
              <a:t>öğrenmesi"ni</a:t>
            </a:r>
            <a:r>
              <a:rPr lang="tr-TR" dirty="0"/>
              <a:t> sağlamaya çalışır. </a:t>
            </a:r>
          </a:p>
          <a:p>
            <a:r>
              <a:rPr lang="tr-TR" dirty="0"/>
              <a:t>- Öğrencinin ilgi, yetenek ve özelliklerini tanımak, öğrenme güçlüklerini, eğitsel ihtiyaçlarını saptamak için öğrenciyi tanıma çalışmaları eğitsel rehberlik kapsamında yer alan önemli etkinliklerdir. </a:t>
            </a:r>
          </a:p>
          <a:p>
            <a:r>
              <a:rPr lang="tr-TR" dirty="0"/>
              <a:t>- Öğrencilerin eğitsel güçlükleri ve çözümleri konusunda velilere yönelik etkinlikler, bu konularla ilgili olarak araştırma ve izleme çalışmaları da eğitsel rehberlik hizmetleri kapsamındadır.</a:t>
            </a:r>
          </a:p>
        </p:txBody>
      </p:sp>
    </p:spTree>
    <p:extLst>
      <p:ext uri="{BB962C8B-B14F-4D97-AF65-F5344CB8AC3E}">
        <p14:creationId xmlns:p14="http://schemas.microsoft.com/office/powerpoint/2010/main" val="2199021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Eğitsel Rehberlikte Öğretmen Davranışları</a:t>
            </a:r>
          </a:p>
        </p:txBody>
      </p:sp>
      <p:sp>
        <p:nvSpPr>
          <p:cNvPr id="3" name="İçerik Yer Tutucusu 2"/>
          <p:cNvSpPr>
            <a:spLocks noGrp="1"/>
          </p:cNvSpPr>
          <p:nvPr>
            <p:ph idx="1"/>
          </p:nvPr>
        </p:nvSpPr>
        <p:spPr/>
        <p:txBody>
          <a:bodyPr>
            <a:normAutofit lnSpcReduction="10000"/>
          </a:bodyPr>
          <a:lstStyle/>
          <a:p>
            <a:r>
              <a:rPr lang="tr-TR" dirty="0"/>
              <a:t>1. Öğretmenler, uygun bir öğrenme atmosferinin oluşturulmasına yardım ederler.</a:t>
            </a:r>
          </a:p>
          <a:p>
            <a:r>
              <a:rPr lang="tr-TR" dirty="0"/>
              <a:t>2. Öğretmenler, öğrencilerin bireysel farklılıklarının ortaya çıkmasına olanak sağlayan bir eğitim ortamının düzenlenmesine yardım ederler.</a:t>
            </a:r>
          </a:p>
          <a:p>
            <a:r>
              <a:rPr lang="tr-TR" dirty="0"/>
              <a:t>3. Öğretmenler, öğrenme ortamının </a:t>
            </a:r>
            <a:r>
              <a:rPr lang="tr-TR" dirty="0" err="1"/>
              <a:t>zenginleştirilmeslni</a:t>
            </a:r>
            <a:r>
              <a:rPr lang="tr-TR" dirty="0"/>
              <a:t> sağlayarak öğrenmeyi her birey için anlamlı hale getirirler.</a:t>
            </a:r>
          </a:p>
          <a:p>
            <a:r>
              <a:rPr lang="tr-TR" dirty="0"/>
              <a:t>4. Öğretmenler, öğrencilerin çalışma alışkanlıklarını desteklerler; ilgi ve yeteneklerini geliştirirler, sosyal ilişkilerinin güçlenmesine katkı sağlarlar ve okul yaşantılarının daha doyumlu hale gelmesine yardım ederler.</a:t>
            </a:r>
          </a:p>
          <a:p>
            <a:r>
              <a:rPr lang="tr-TR" dirty="0"/>
              <a:t>5. Öğretmenler, öğrencilerin güven duygusu geliştirmelerine katkı sağlayarak, başarılı bir kimlik geliştirmelerine yardım ederler.</a:t>
            </a:r>
          </a:p>
          <a:p>
            <a:r>
              <a:rPr lang="tr-TR" dirty="0"/>
              <a:t>6. Öğretmenler, öğrencilerin; problem çözme, karar verme ve bireysel çalışma becerilerinin gelişmesine katkı sağlarlar.</a:t>
            </a:r>
          </a:p>
          <a:p>
            <a:endParaRPr lang="tr-TR" dirty="0"/>
          </a:p>
        </p:txBody>
      </p:sp>
    </p:spTree>
    <p:extLst>
      <p:ext uri="{BB962C8B-B14F-4D97-AF65-F5344CB8AC3E}">
        <p14:creationId xmlns:p14="http://schemas.microsoft.com/office/powerpoint/2010/main" val="2573000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Eğitsel Rehberlik Kapsamında Yapılan Etkinlikler</a:t>
            </a:r>
          </a:p>
        </p:txBody>
      </p:sp>
      <p:sp>
        <p:nvSpPr>
          <p:cNvPr id="3" name="İçerik Yer Tutucusu 2"/>
          <p:cNvSpPr>
            <a:spLocks noGrp="1"/>
          </p:cNvSpPr>
          <p:nvPr>
            <p:ph idx="1"/>
          </p:nvPr>
        </p:nvSpPr>
        <p:spPr/>
        <p:txBody>
          <a:bodyPr/>
          <a:lstStyle/>
          <a:p>
            <a:r>
              <a:rPr lang="tr-TR" dirty="0"/>
              <a:t> Öğrencilerin ilgi, yetenek ve kişilik özelliklerine göre uygun okul, alan, ders ve eğitsel kol seçmelerine yardım etmek</a:t>
            </a:r>
          </a:p>
          <a:p>
            <a:r>
              <a:rPr lang="tr-TR" dirty="0"/>
              <a:t> Okulu ve çevrelerini tanımalarına ve uyum sağlamalarına yardım etmek</a:t>
            </a:r>
          </a:p>
          <a:p>
            <a:r>
              <a:rPr lang="tr-TR" dirty="0"/>
              <a:t> Öğrencilerin kendilerine uygun öğrenme stratejileri geliştirmesine, öğrenme engelleriyle baş etmesine, verimli ders çalışma alışkanlığı kazanmalarına yardımcı olmak</a:t>
            </a:r>
          </a:p>
          <a:p>
            <a:r>
              <a:rPr lang="tr-TR" dirty="0"/>
              <a:t> Başarıyı arttırıcı yollarını öğrenerek öğrenme güçlüklerinden kurtulmalarına yardımcı olmak</a:t>
            </a:r>
          </a:p>
          <a:p>
            <a:r>
              <a:rPr lang="tr-TR" dirty="0"/>
              <a:t> Yeteneklerinin altında ve üstünde başarı gösteren öğrencileri tespit etmek</a:t>
            </a:r>
          </a:p>
          <a:p>
            <a:r>
              <a:rPr lang="tr-TR" dirty="0"/>
              <a:t> Özel eğitime ihtiyaç duyan öğrencileri tespit etmek</a:t>
            </a:r>
          </a:p>
          <a:p>
            <a:endParaRPr lang="tr-TR" dirty="0"/>
          </a:p>
        </p:txBody>
      </p:sp>
    </p:spTree>
    <p:extLst>
      <p:ext uri="{BB962C8B-B14F-4D97-AF65-F5344CB8AC3E}">
        <p14:creationId xmlns:p14="http://schemas.microsoft.com/office/powerpoint/2010/main" val="2736914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Üst eğitim kurumları hakkında bilgi vermek</a:t>
            </a:r>
          </a:p>
          <a:p>
            <a:r>
              <a:rPr lang="tr-TR" dirty="0"/>
              <a:t> Motivasyonu arttırıcı çalışmalar yapmak</a:t>
            </a:r>
          </a:p>
          <a:p>
            <a:r>
              <a:rPr lang="tr-TR" dirty="0"/>
              <a:t> Okuma alışkanlığı, not tutma becerisi, ders dinleme becerisi kazandırmak</a:t>
            </a:r>
          </a:p>
          <a:p>
            <a:r>
              <a:rPr lang="tr-TR" dirty="0"/>
              <a:t> Çalışma ortamı düzenleme becerisi kazandırmak</a:t>
            </a:r>
          </a:p>
          <a:p>
            <a:r>
              <a:rPr lang="tr-TR" dirty="0"/>
              <a:t> Ders araçlarını etkili kullanma becerisi kazandırmak</a:t>
            </a:r>
          </a:p>
          <a:p>
            <a:r>
              <a:rPr lang="tr-TR" dirty="0"/>
              <a:t> Akran danışmanlığı/rehberliği çalışmaları yapmak</a:t>
            </a:r>
          </a:p>
          <a:p>
            <a:endParaRPr lang="tr-TR" dirty="0"/>
          </a:p>
        </p:txBody>
      </p:sp>
    </p:spTree>
    <p:extLst>
      <p:ext uri="{BB962C8B-B14F-4D97-AF65-F5344CB8AC3E}">
        <p14:creationId xmlns:p14="http://schemas.microsoft.com/office/powerpoint/2010/main" val="917643621"/>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46</TotalTime>
  <Words>955</Words>
  <Application>Microsoft Office PowerPoint</Application>
  <PresentationFormat>Geniş ekran</PresentationFormat>
  <Paragraphs>109</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Calibri Light</vt:lpstr>
      <vt:lpstr>Wingdings</vt:lpstr>
      <vt:lpstr>Geçmişe bakış</vt:lpstr>
      <vt:lpstr>EĞİTSEL REHBERLİK</vt:lpstr>
      <vt:lpstr>Eğitsel Rehberlik Nedir?</vt:lpstr>
      <vt:lpstr>  Eğitsel rehberliğin kapsamına, </vt:lpstr>
      <vt:lpstr>Eğitsel rehberliğin amacı</vt:lpstr>
      <vt:lpstr>Eğitsel rehberlik hizmetleri düzenlenirken aşağıdaki ilkelerin dikkate alınması gerekir:</vt:lpstr>
      <vt:lpstr>Eğitsel Rehberlik Hizmetlerinin Kapsamı ve Niteliği</vt:lpstr>
      <vt:lpstr>Eğitsel Rehberlikte Öğretmen Davranışları</vt:lpstr>
      <vt:lpstr>Eğitsel Rehberlik Kapsamında Yapılan Etkinlikler</vt:lpstr>
      <vt:lpstr>PowerPoint Sunusu</vt:lpstr>
      <vt:lpstr>Okul Öncesinde Eğitsel Rehberlik</vt:lpstr>
      <vt:lpstr>İlköğretim 1. Dönemde Eğitsel Rehberlik</vt:lpstr>
      <vt:lpstr>Oryantasyon programında şu ilkeler benimsenmelidir.</vt:lpstr>
      <vt:lpstr>Oryantasyon programı kapsamında;</vt:lpstr>
      <vt:lpstr>Okul ve Sınıf Kurallarını Öğretme </vt:lpstr>
      <vt:lpstr>Etkin Çalışma Yöntemleri</vt:lpstr>
      <vt:lpstr>İlköğretim 2. Kademe Eğitsel Rehberlik</vt:lpstr>
      <vt:lpstr>Üst eğitim kurumlarını tanıtma</vt:lpstr>
      <vt:lpstr>Bir eğitim kurumunu tanıtmak için;</vt:lpstr>
      <vt:lpstr>Ortaöğretimde Eğitsel Rehberlik Hizmetleri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EĞİTSEL REHBERLİK</dc:title>
  <dc:creator>POWER BOOST</dc:creator>
  <cp:lastModifiedBy>POWER BOOST</cp:lastModifiedBy>
  <cp:revision>4</cp:revision>
  <dcterms:created xsi:type="dcterms:W3CDTF">2021-11-01T07:52:10Z</dcterms:created>
  <dcterms:modified xsi:type="dcterms:W3CDTF">2021-11-01T08:38:20Z</dcterms:modified>
</cp:coreProperties>
</file>